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4" r:id="rId2"/>
    <p:sldId id="256" r:id="rId3"/>
    <p:sldId id="257" r:id="rId4"/>
    <p:sldId id="258" r:id="rId5"/>
    <p:sldId id="259" r:id="rId6"/>
    <p:sldId id="266" r:id="rId7"/>
    <p:sldId id="265" r:id="rId8"/>
    <p:sldId id="267" r:id="rId9"/>
    <p:sldId id="260" r:id="rId10"/>
    <p:sldId id="261" r:id="rId11"/>
    <p:sldId id="262" r:id="rId12"/>
    <p:sldId id="263"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84"/>
    <p:restoredTop sz="94610"/>
  </p:normalViewPr>
  <p:slideViewPr>
    <p:cSldViewPr snapToGrid="0" snapToObjects="1">
      <p:cViewPr varScale="1">
        <p:scale>
          <a:sx n="91" d="100"/>
          <a:sy n="91" d="100"/>
        </p:scale>
        <p:origin x="23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80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4821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7902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46284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94648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4" name="Text 2"/>
          <p:cNvSpPr/>
          <p:nvPr/>
        </p:nvSpPr>
        <p:spPr>
          <a:xfrm>
            <a:off x="864037" y="1220033"/>
            <a:ext cx="12591336" cy="771525"/>
          </a:xfrm>
          <a:prstGeom prst="rect">
            <a:avLst/>
          </a:prstGeom>
          <a:noFill/>
          <a:ln/>
        </p:spPr>
        <p:txBody>
          <a:bodyPr wrap="none" rtlCol="0" anchor="t"/>
          <a:lstStyle/>
          <a:p>
            <a:pPr marL="0" indent="0">
              <a:lnSpc>
                <a:spcPts val="6075"/>
              </a:lnSpc>
              <a:buNone/>
            </a:pPr>
            <a:endParaRPr lang="en-US" sz="4860" dirty="0"/>
          </a:p>
        </p:txBody>
      </p:sp>
      <p:sp>
        <p:nvSpPr>
          <p:cNvPr id="3" name="Shape 1"/>
          <p:cNvSpPr/>
          <p:nvPr/>
        </p:nvSpPr>
        <p:spPr>
          <a:xfrm>
            <a:off x="6906" y="211015"/>
            <a:ext cx="14630400" cy="8229600"/>
          </a:xfrm>
          <a:prstGeom prst="rect">
            <a:avLst/>
          </a:prstGeom>
          <a:solidFill>
            <a:srgbClr val="0F0F10"/>
          </a:solidFill>
          <a:ln/>
        </p:spPr>
        <p:txBody>
          <a:bodyPr/>
          <a:lstStyle/>
          <a:p>
            <a:endParaRPr lang="en-US" dirty="0"/>
          </a:p>
        </p:txBody>
      </p:sp>
      <p:sp>
        <p:nvSpPr>
          <p:cNvPr id="5" name="Text 3"/>
          <p:cNvSpPr/>
          <p:nvPr/>
        </p:nvSpPr>
        <p:spPr>
          <a:xfrm>
            <a:off x="864037" y="2608659"/>
            <a:ext cx="3898821" cy="771525"/>
          </a:xfrm>
          <a:prstGeom prst="rect">
            <a:avLst/>
          </a:prstGeom>
          <a:noFill/>
          <a:ln/>
        </p:spPr>
        <p:txBody>
          <a:bodyPr wrap="square" rtlCol="0" anchor="t"/>
          <a:lstStyle/>
          <a:p>
            <a:pPr marL="0" indent="0" algn="ctr">
              <a:lnSpc>
                <a:spcPts val="3038"/>
              </a:lnSpc>
              <a:buNone/>
            </a:pPr>
            <a:endParaRPr lang="en-US" sz="2430" dirty="0">
              <a:solidFill>
                <a:srgbClr val="FBF3FA"/>
              </a:solidFill>
              <a:latin typeface="Fira Mono" pitchFamily="34" charset="0"/>
              <a:ea typeface="Fira Mono" pitchFamily="34" charset="-122"/>
              <a:cs typeface="Fira Mono" pitchFamily="34" charset="-120"/>
            </a:endParaRPr>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endParaRPr lang="en-US" sz="1944" dirty="0"/>
          </a:p>
        </p:txBody>
      </p:sp>
      <p:pic>
        <p:nvPicPr>
          <p:cNvPr id="11" name="Image 1" descr="preencoded.png">
            <a:extLst>
              <a:ext uri="{FF2B5EF4-FFF2-40B4-BE49-F238E27FC236}">
                <a16:creationId xmlns:a16="http://schemas.microsoft.com/office/drawing/2014/main" id="{1A6EBEAD-00F3-409D-25E9-EC9CC9E9264F}"/>
              </a:ext>
            </a:extLst>
          </p:cNvPr>
          <p:cNvPicPr>
            <a:picLocks noChangeAspect="1"/>
          </p:cNvPicPr>
          <p:nvPr/>
        </p:nvPicPr>
        <p:blipFill>
          <a:blip r:embed="rId3"/>
          <a:stretch>
            <a:fillRect/>
          </a:stretch>
        </p:blipFill>
        <p:spPr>
          <a:xfrm>
            <a:off x="4424516" y="1"/>
            <a:ext cx="10198978" cy="8229600"/>
          </a:xfrm>
          <a:prstGeom prst="rect">
            <a:avLst/>
          </a:prstGeom>
        </p:spPr>
      </p:pic>
      <p:sp>
        <p:nvSpPr>
          <p:cNvPr id="13" name="TextBox 12">
            <a:extLst>
              <a:ext uri="{FF2B5EF4-FFF2-40B4-BE49-F238E27FC236}">
                <a16:creationId xmlns:a16="http://schemas.microsoft.com/office/drawing/2014/main" id="{892AB345-5A13-240D-8BBA-A2E6C63D9D37}"/>
              </a:ext>
            </a:extLst>
          </p:cNvPr>
          <p:cNvSpPr txBox="1"/>
          <p:nvPr/>
        </p:nvSpPr>
        <p:spPr>
          <a:xfrm>
            <a:off x="-871047" y="3049181"/>
            <a:ext cx="7368988" cy="462371"/>
          </a:xfrm>
          <a:prstGeom prst="rect">
            <a:avLst/>
          </a:prstGeom>
          <a:noFill/>
        </p:spPr>
        <p:txBody>
          <a:bodyPr wrap="square">
            <a:spAutoFit/>
          </a:bodyPr>
          <a:lstStyle/>
          <a:p>
            <a:pPr marL="0" indent="0" algn="ctr">
              <a:lnSpc>
                <a:spcPts val="3038"/>
              </a:lnSpc>
              <a:buNone/>
            </a:pPr>
            <a:r>
              <a:rPr lang="en-US" sz="2400" dirty="0">
                <a:solidFill>
                  <a:srgbClr val="FBF3FA"/>
                </a:solidFill>
                <a:latin typeface="Fira Mono" pitchFamily="34" charset="0"/>
                <a:ea typeface="Fira Mono" pitchFamily="34" charset="-122"/>
                <a:cs typeface="Fira Mono" pitchFamily="34" charset="-120"/>
              </a:rPr>
              <a:t>Team Members:-</a:t>
            </a:r>
            <a:endParaRPr lang="en-US" sz="2400" dirty="0"/>
          </a:p>
        </p:txBody>
      </p:sp>
      <p:sp>
        <p:nvSpPr>
          <p:cNvPr id="17" name="TextBox 16">
            <a:extLst>
              <a:ext uri="{FF2B5EF4-FFF2-40B4-BE49-F238E27FC236}">
                <a16:creationId xmlns:a16="http://schemas.microsoft.com/office/drawing/2014/main" id="{C13BDBA8-9D55-0E07-D671-6671918D8698}"/>
              </a:ext>
            </a:extLst>
          </p:cNvPr>
          <p:cNvSpPr txBox="1"/>
          <p:nvPr/>
        </p:nvSpPr>
        <p:spPr>
          <a:xfrm>
            <a:off x="6906" y="1389750"/>
            <a:ext cx="9136441" cy="774123"/>
          </a:xfrm>
          <a:prstGeom prst="rect">
            <a:avLst/>
          </a:prstGeom>
          <a:noFill/>
        </p:spPr>
        <p:txBody>
          <a:bodyPr wrap="square">
            <a:spAutoFit/>
          </a:bodyPr>
          <a:lstStyle/>
          <a:p>
            <a:pPr marL="0" indent="0">
              <a:lnSpc>
                <a:spcPts val="6075"/>
              </a:lnSpc>
              <a:buNone/>
            </a:pPr>
            <a:r>
              <a:rPr lang="en-US" sz="2800" b="1" dirty="0">
                <a:highlight>
                  <a:srgbClr val="00FFFF"/>
                </a:highlight>
                <a:latin typeface="Fira Mono" pitchFamily="34" charset="0"/>
                <a:ea typeface="Fira Mono" pitchFamily="34" charset="-122"/>
              </a:rPr>
              <a:t>E-commerce    Recommendation    System</a:t>
            </a:r>
            <a:endParaRPr lang="en-US" sz="2800" b="1" dirty="0">
              <a:highlight>
                <a:srgbClr val="00FFFF"/>
              </a:highlight>
            </a:endParaRPr>
          </a:p>
        </p:txBody>
      </p:sp>
      <p:sp>
        <p:nvSpPr>
          <p:cNvPr id="6" name="Text 4"/>
          <p:cNvSpPr/>
          <p:nvPr/>
        </p:nvSpPr>
        <p:spPr>
          <a:xfrm>
            <a:off x="1409343" y="3611594"/>
            <a:ext cx="3658433" cy="3160395"/>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Shubham Kumar Gupta</a:t>
            </a:r>
          </a:p>
          <a:p>
            <a:pPr marL="0" indent="0">
              <a:lnSpc>
                <a:spcPts val="3110"/>
              </a:lnSpc>
              <a:buNone/>
            </a:pPr>
            <a:r>
              <a:rPr lang="en-US" sz="1944" dirty="0">
                <a:solidFill>
                  <a:srgbClr val="E0D6DE"/>
                </a:solidFill>
                <a:latin typeface="Fira Sans" pitchFamily="34" charset="0"/>
              </a:rPr>
              <a:t>(RA2211003010534)</a:t>
            </a:r>
          </a:p>
          <a:p>
            <a:pPr marL="0" indent="0">
              <a:lnSpc>
                <a:spcPts val="3110"/>
              </a:lnSpc>
              <a:buNone/>
            </a:pPr>
            <a:r>
              <a:rPr lang="en-US" sz="1944" dirty="0" err="1">
                <a:solidFill>
                  <a:srgbClr val="E0D6DE"/>
                </a:solidFill>
                <a:latin typeface="Fira Sans" pitchFamily="34" charset="0"/>
              </a:rPr>
              <a:t>Kavin</a:t>
            </a:r>
            <a:r>
              <a:rPr lang="en-US" sz="1944" dirty="0">
                <a:solidFill>
                  <a:srgbClr val="E0D6DE"/>
                </a:solidFill>
                <a:latin typeface="Fira Sans" pitchFamily="34" charset="0"/>
              </a:rPr>
              <a:t> </a:t>
            </a:r>
            <a:r>
              <a:rPr lang="en-US" sz="1944" dirty="0" err="1">
                <a:solidFill>
                  <a:srgbClr val="E0D6DE"/>
                </a:solidFill>
                <a:latin typeface="Fira Sans" pitchFamily="34" charset="0"/>
              </a:rPr>
              <a:t>sundareshwaran</a:t>
            </a:r>
            <a:br>
              <a:rPr lang="en-US" sz="1944" dirty="0">
                <a:solidFill>
                  <a:srgbClr val="E0D6DE"/>
                </a:solidFill>
                <a:latin typeface="Fira Sans" pitchFamily="34" charset="0"/>
              </a:rPr>
            </a:br>
            <a:r>
              <a:rPr lang="en-US" sz="1944" dirty="0">
                <a:solidFill>
                  <a:srgbClr val="E0D6DE"/>
                </a:solidFill>
                <a:latin typeface="Fira Sans" pitchFamily="34" charset="0"/>
              </a:rPr>
              <a:t>(RA2211003010561)</a:t>
            </a:r>
          </a:p>
          <a:p>
            <a:pPr marL="0" indent="0">
              <a:lnSpc>
                <a:spcPts val="3110"/>
              </a:lnSpc>
              <a:buNone/>
            </a:pPr>
            <a:r>
              <a:rPr lang="en-US" sz="1944" dirty="0">
                <a:solidFill>
                  <a:srgbClr val="E0D6DE"/>
                </a:solidFill>
                <a:latin typeface="Fira Sans" pitchFamily="34" charset="0"/>
              </a:rPr>
              <a:t>Kartik </a:t>
            </a:r>
            <a:r>
              <a:rPr lang="en-US" sz="1944" dirty="0" err="1">
                <a:solidFill>
                  <a:srgbClr val="E0D6DE"/>
                </a:solidFill>
                <a:latin typeface="Fira Sans" pitchFamily="34" charset="0"/>
              </a:rPr>
              <a:t>pashupathi</a:t>
            </a:r>
            <a:endParaRPr lang="en-US" sz="1944" dirty="0">
              <a:solidFill>
                <a:srgbClr val="E0D6DE"/>
              </a:solidFill>
              <a:latin typeface="Fira Sans" pitchFamily="34" charset="0"/>
            </a:endParaRPr>
          </a:p>
          <a:p>
            <a:pPr marL="0" indent="0">
              <a:lnSpc>
                <a:spcPts val="3110"/>
              </a:lnSpc>
              <a:buNone/>
            </a:pPr>
            <a:r>
              <a:rPr lang="en-US" sz="1944" dirty="0">
                <a:solidFill>
                  <a:srgbClr val="E0D6DE"/>
                </a:solidFill>
                <a:latin typeface="Fira Sans" pitchFamily="34" charset="0"/>
              </a:rPr>
              <a:t>(RA2211003010555)</a:t>
            </a:r>
          </a:p>
          <a:p>
            <a:pPr marL="0" indent="0">
              <a:lnSpc>
                <a:spcPts val="3110"/>
              </a:lnSpc>
              <a:buNone/>
            </a:pPr>
            <a:endParaRPr lang="en-US" sz="1944" dirty="0">
              <a:solidFill>
                <a:srgbClr val="E0D6DE"/>
              </a:solidFill>
              <a:latin typeface="Fira Sans" pitchFamily="34" charset="0"/>
            </a:endParaRPr>
          </a:p>
          <a:p>
            <a:pPr marL="0" indent="0">
              <a:lnSpc>
                <a:spcPts val="3110"/>
              </a:lnSpc>
              <a:buNone/>
            </a:pPr>
            <a:endParaRPr lang="en-US" sz="1944" dirty="0">
              <a:solidFill>
                <a:srgbClr val="E0D6DE"/>
              </a:solidFill>
              <a:latin typeface="Fira Sans" pitchFamily="34" charset="0"/>
            </a:endParaRPr>
          </a:p>
        </p:txBody>
      </p:sp>
    </p:spTree>
    <p:extLst>
      <p:ext uri="{BB962C8B-B14F-4D97-AF65-F5344CB8AC3E}">
        <p14:creationId xmlns:p14="http://schemas.microsoft.com/office/powerpoint/2010/main" val="203661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9970413"/>
          </a:xfrm>
          <a:prstGeom prst="rect">
            <a:avLst/>
          </a:prstGeom>
          <a:solidFill>
            <a:srgbClr val="0F0F1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4288" y="0"/>
            <a:ext cx="5486400" cy="9970413"/>
          </a:xfrm>
          <a:prstGeom prst="rect">
            <a:avLst/>
          </a:prstGeom>
        </p:spPr>
      </p:pic>
      <p:pic>
        <p:nvPicPr>
          <p:cNvPr id="5" name="Image 1" descr="preencoded.png"/>
          <p:cNvPicPr>
            <a:picLocks noChangeAspect="1"/>
          </p:cNvPicPr>
          <p:nvPr/>
        </p:nvPicPr>
        <p:blipFill>
          <a:blip r:embed="rId4"/>
          <a:stretch>
            <a:fillRect/>
          </a:stretch>
        </p:blipFill>
        <p:spPr>
          <a:xfrm>
            <a:off x="215979" y="3178254"/>
            <a:ext cx="5054322" cy="3613904"/>
          </a:xfrm>
          <a:prstGeom prst="rect">
            <a:avLst/>
          </a:prstGeom>
        </p:spPr>
      </p:pic>
      <p:sp>
        <p:nvSpPr>
          <p:cNvPr id="6" name="Text 2"/>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Leveraging Machine Learning Techniques</a:t>
            </a:r>
            <a:endParaRPr lang="en-US" sz="3402" dirty="0"/>
          </a:p>
        </p:txBody>
      </p:sp>
      <p:pic>
        <p:nvPicPr>
          <p:cNvPr id="7" name="Image 2" descr="preencoded.png"/>
          <p:cNvPicPr>
            <a:picLocks noChangeAspect="1"/>
          </p:cNvPicPr>
          <p:nvPr/>
        </p:nvPicPr>
        <p:blipFill>
          <a:blip r:embed="rId5"/>
          <a:stretch>
            <a:fillRect/>
          </a:stretch>
        </p:blipFill>
        <p:spPr>
          <a:xfrm>
            <a:off x="6091238" y="1814513"/>
            <a:ext cx="431959" cy="431959"/>
          </a:xfrm>
          <a:prstGeom prst="rect">
            <a:avLst/>
          </a:prstGeom>
        </p:spPr>
      </p:pic>
      <p:sp>
        <p:nvSpPr>
          <p:cNvPr id="8" name="Text 3"/>
          <p:cNvSpPr/>
          <p:nvPr/>
        </p:nvSpPr>
        <p:spPr>
          <a:xfrm>
            <a:off x="6091238" y="2419231"/>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Neural Networks</a:t>
            </a:r>
            <a:endParaRPr lang="en-US" sz="1701" dirty="0"/>
          </a:p>
        </p:txBody>
      </p:sp>
      <p:sp>
        <p:nvSpPr>
          <p:cNvPr id="9" name="Text 4"/>
          <p:cNvSpPr/>
          <p:nvPr/>
        </p:nvSpPr>
        <p:spPr>
          <a:xfrm>
            <a:off x="6091238" y="2792730"/>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We'll explore the use of neural networks, such as deep learning models, to capture complex user-item interactions and provide highly personalized recommendations.</a:t>
            </a:r>
            <a:endParaRPr lang="en-US" sz="1361" dirty="0"/>
          </a:p>
        </p:txBody>
      </p:sp>
      <p:pic>
        <p:nvPicPr>
          <p:cNvPr id="10" name="Image 3" descr="preencoded.png"/>
          <p:cNvPicPr>
            <a:picLocks noChangeAspect="1"/>
          </p:cNvPicPr>
          <p:nvPr/>
        </p:nvPicPr>
        <p:blipFill>
          <a:blip r:embed="rId6"/>
          <a:stretch>
            <a:fillRect/>
          </a:stretch>
        </p:blipFill>
        <p:spPr>
          <a:xfrm>
            <a:off x="6091238" y="3864293"/>
            <a:ext cx="431959" cy="431959"/>
          </a:xfrm>
          <a:prstGeom prst="rect">
            <a:avLst/>
          </a:prstGeom>
        </p:spPr>
      </p:pic>
      <p:sp>
        <p:nvSpPr>
          <p:cNvPr id="11" name="Text 5"/>
          <p:cNvSpPr/>
          <p:nvPr/>
        </p:nvSpPr>
        <p:spPr>
          <a:xfrm>
            <a:off x="6091238" y="4469011"/>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Decision Trees</a:t>
            </a:r>
            <a:endParaRPr lang="en-US" sz="1701" dirty="0"/>
          </a:p>
        </p:txBody>
      </p:sp>
      <p:sp>
        <p:nvSpPr>
          <p:cNvPr id="12" name="Text 6"/>
          <p:cNvSpPr/>
          <p:nvPr/>
        </p:nvSpPr>
        <p:spPr>
          <a:xfrm>
            <a:off x="6091238" y="4842510"/>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Decision tree-based models can be employed to identify patterns in user behavior and item features, enabling us to make targeted product suggestions.</a:t>
            </a:r>
            <a:endParaRPr lang="en-US" sz="1361" dirty="0"/>
          </a:p>
        </p:txBody>
      </p:sp>
      <p:pic>
        <p:nvPicPr>
          <p:cNvPr id="13" name="Image 4" descr="preencoded.png"/>
          <p:cNvPicPr>
            <a:picLocks noChangeAspect="1"/>
          </p:cNvPicPr>
          <p:nvPr/>
        </p:nvPicPr>
        <p:blipFill>
          <a:blip r:embed="rId7"/>
          <a:stretch>
            <a:fillRect/>
          </a:stretch>
        </p:blipFill>
        <p:spPr>
          <a:xfrm>
            <a:off x="6091238" y="5914073"/>
            <a:ext cx="431959" cy="431959"/>
          </a:xfrm>
          <a:prstGeom prst="rect">
            <a:avLst/>
          </a:prstGeom>
        </p:spPr>
      </p:pic>
      <p:sp>
        <p:nvSpPr>
          <p:cNvPr id="14" name="Text 7"/>
          <p:cNvSpPr/>
          <p:nvPr/>
        </p:nvSpPr>
        <p:spPr>
          <a:xfrm>
            <a:off x="6091238" y="6518791"/>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Clustering</a:t>
            </a:r>
            <a:endParaRPr lang="en-US" sz="1701" dirty="0"/>
          </a:p>
        </p:txBody>
      </p:sp>
      <p:sp>
        <p:nvSpPr>
          <p:cNvPr id="15" name="Text 8"/>
          <p:cNvSpPr/>
          <p:nvPr/>
        </p:nvSpPr>
        <p:spPr>
          <a:xfrm>
            <a:off x="6091238" y="6892290"/>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Clustering algorithms can group users with similar preferences, allowing us to leverage collaborative filtering techniques more effectively.</a:t>
            </a:r>
            <a:endParaRPr lang="en-US" sz="1361" dirty="0"/>
          </a:p>
        </p:txBody>
      </p:sp>
      <p:pic>
        <p:nvPicPr>
          <p:cNvPr id="16" name="Image 5" descr="preencoded.png"/>
          <p:cNvPicPr>
            <a:picLocks noChangeAspect="1"/>
          </p:cNvPicPr>
          <p:nvPr/>
        </p:nvPicPr>
        <p:blipFill>
          <a:blip r:embed="rId8"/>
          <a:stretch>
            <a:fillRect/>
          </a:stretch>
        </p:blipFill>
        <p:spPr>
          <a:xfrm>
            <a:off x="6091238" y="7963853"/>
            <a:ext cx="431959" cy="431959"/>
          </a:xfrm>
          <a:prstGeom prst="rect">
            <a:avLst/>
          </a:prstGeom>
        </p:spPr>
      </p:pic>
      <p:sp>
        <p:nvSpPr>
          <p:cNvPr id="17" name="Text 9"/>
          <p:cNvSpPr/>
          <p:nvPr/>
        </p:nvSpPr>
        <p:spPr>
          <a:xfrm>
            <a:off x="6091238" y="8568571"/>
            <a:ext cx="2591753"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Matrix Factorization</a:t>
            </a:r>
            <a:endParaRPr lang="en-US" sz="1701" dirty="0"/>
          </a:p>
        </p:txBody>
      </p:sp>
      <p:sp>
        <p:nvSpPr>
          <p:cNvPr id="18" name="Text 10"/>
          <p:cNvSpPr/>
          <p:nvPr/>
        </p:nvSpPr>
        <p:spPr>
          <a:xfrm>
            <a:off x="6091238" y="8942070"/>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Matrix factorization methods, such as singular value decomposition (SVD), can be used to uncover latent user-item relationships and make accurate recommendations.</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6098" y="2870121"/>
            <a:ext cx="5054203" cy="2489240"/>
          </a:xfrm>
          <a:prstGeom prst="rect">
            <a:avLst/>
          </a:prstGeom>
        </p:spPr>
      </p:pic>
      <p:sp>
        <p:nvSpPr>
          <p:cNvPr id="6" name="Text 2"/>
          <p:cNvSpPr/>
          <p:nvPr/>
        </p:nvSpPr>
        <p:spPr>
          <a:xfrm>
            <a:off x="6091238" y="1391960"/>
            <a:ext cx="7516177" cy="540068"/>
          </a:xfrm>
          <a:prstGeom prst="rect">
            <a:avLst/>
          </a:prstGeom>
          <a:noFill/>
          <a:ln/>
        </p:spPr>
        <p:txBody>
          <a:bodyPr wrap="non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Improving the User Experience</a:t>
            </a:r>
            <a:endParaRPr lang="en-US" sz="3402" dirty="0"/>
          </a:p>
        </p:txBody>
      </p:sp>
      <p:pic>
        <p:nvPicPr>
          <p:cNvPr id="7" name="Image 2" descr="preencoded.png"/>
          <p:cNvPicPr>
            <a:picLocks noChangeAspect="1"/>
          </p:cNvPicPr>
          <p:nvPr/>
        </p:nvPicPr>
        <p:blipFill>
          <a:blip r:embed="rId5"/>
          <a:stretch>
            <a:fillRect/>
          </a:stretch>
        </p:blipFill>
        <p:spPr>
          <a:xfrm>
            <a:off x="6091238" y="2191226"/>
            <a:ext cx="864037" cy="1548765"/>
          </a:xfrm>
          <a:prstGeom prst="rect">
            <a:avLst/>
          </a:prstGeom>
        </p:spPr>
      </p:pic>
      <p:sp>
        <p:nvSpPr>
          <p:cNvPr id="8" name="Text 3"/>
          <p:cNvSpPr/>
          <p:nvPr/>
        </p:nvSpPr>
        <p:spPr>
          <a:xfrm>
            <a:off x="7214473" y="2363986"/>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Personalization</a:t>
            </a:r>
            <a:endParaRPr lang="en-US" sz="1701" dirty="0"/>
          </a:p>
        </p:txBody>
      </p:sp>
      <p:sp>
        <p:nvSpPr>
          <p:cNvPr id="9" name="Text 4"/>
          <p:cNvSpPr/>
          <p:nvPr/>
        </p:nvSpPr>
        <p:spPr>
          <a:xfrm>
            <a:off x="7214473" y="2737485"/>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By leveraging the recommendation system, we can deliver personalized product suggestions that cater to each user's unique preferences, enhancing their shopping experience and increasing customer satisfaction.</a:t>
            </a:r>
            <a:endParaRPr lang="en-US" sz="1361" dirty="0"/>
          </a:p>
        </p:txBody>
      </p:sp>
      <p:pic>
        <p:nvPicPr>
          <p:cNvPr id="10" name="Image 3" descr="preencoded.png"/>
          <p:cNvPicPr>
            <a:picLocks noChangeAspect="1"/>
          </p:cNvPicPr>
          <p:nvPr/>
        </p:nvPicPr>
        <p:blipFill>
          <a:blip r:embed="rId6"/>
          <a:stretch>
            <a:fillRect/>
          </a:stretch>
        </p:blipFill>
        <p:spPr>
          <a:xfrm>
            <a:off x="6091238" y="3739991"/>
            <a:ext cx="864037" cy="1548765"/>
          </a:xfrm>
          <a:prstGeom prst="rect">
            <a:avLst/>
          </a:prstGeom>
        </p:spPr>
      </p:pic>
      <p:sp>
        <p:nvSpPr>
          <p:cNvPr id="11" name="Text 5"/>
          <p:cNvSpPr/>
          <p:nvPr/>
        </p:nvSpPr>
        <p:spPr>
          <a:xfrm>
            <a:off x="7214473" y="3912751"/>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Engagement</a:t>
            </a:r>
            <a:endParaRPr lang="en-US" sz="1701" dirty="0"/>
          </a:p>
        </p:txBody>
      </p:sp>
      <p:sp>
        <p:nvSpPr>
          <p:cNvPr id="12" name="Text 6"/>
          <p:cNvSpPr/>
          <p:nvPr/>
        </p:nvSpPr>
        <p:spPr>
          <a:xfrm>
            <a:off x="7214473" y="4286250"/>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The integration of the recommendation system with the Flask-based e-commerce website will encourage users to engage more with the platform, explore new products, and discover items they might have otherwise overlooked.</a:t>
            </a:r>
            <a:endParaRPr lang="en-US" sz="1361" dirty="0"/>
          </a:p>
        </p:txBody>
      </p:sp>
      <p:pic>
        <p:nvPicPr>
          <p:cNvPr id="13" name="Image 4" descr="preencoded.png"/>
          <p:cNvPicPr>
            <a:picLocks noChangeAspect="1"/>
          </p:cNvPicPr>
          <p:nvPr/>
        </p:nvPicPr>
        <p:blipFill>
          <a:blip r:embed="rId7"/>
          <a:stretch>
            <a:fillRect/>
          </a:stretch>
        </p:blipFill>
        <p:spPr>
          <a:xfrm>
            <a:off x="6091238" y="5288756"/>
            <a:ext cx="864037" cy="1548765"/>
          </a:xfrm>
          <a:prstGeom prst="rect">
            <a:avLst/>
          </a:prstGeom>
        </p:spPr>
      </p:pic>
      <p:sp>
        <p:nvSpPr>
          <p:cNvPr id="14" name="Text 7"/>
          <p:cNvSpPr/>
          <p:nvPr/>
        </p:nvSpPr>
        <p:spPr>
          <a:xfrm>
            <a:off x="7214473" y="5461516"/>
            <a:ext cx="2721412"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Loyalty and Retention</a:t>
            </a:r>
            <a:endParaRPr lang="en-US" sz="1701" dirty="0"/>
          </a:p>
        </p:txBody>
      </p:sp>
      <p:sp>
        <p:nvSpPr>
          <p:cNvPr id="15" name="Text 8"/>
          <p:cNvSpPr/>
          <p:nvPr/>
        </p:nvSpPr>
        <p:spPr>
          <a:xfrm>
            <a:off x="7214473" y="5835015"/>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Providing a seamless and personalized shopping experience through the recommendation system can foster customer loyalty, leading to increased sales, repeat business, and long-term customer retention.</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514243"/>
            <a:ext cx="5054322" cy="3201114"/>
          </a:xfrm>
          <a:prstGeom prst="rect">
            <a:avLst/>
          </a:prstGeom>
        </p:spPr>
      </p:pic>
      <p:sp>
        <p:nvSpPr>
          <p:cNvPr id="6" name="Text 2"/>
          <p:cNvSpPr/>
          <p:nvPr/>
        </p:nvSpPr>
        <p:spPr>
          <a:xfrm>
            <a:off x="604837" y="1549003"/>
            <a:ext cx="4320540" cy="540068"/>
          </a:xfrm>
          <a:prstGeom prst="rect">
            <a:avLst/>
          </a:prstGeom>
          <a:noFill/>
          <a:ln/>
        </p:spPr>
        <p:txBody>
          <a:bodyPr wrap="non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Conclusion</a:t>
            </a:r>
            <a:endParaRPr lang="en-US" sz="3402" dirty="0"/>
          </a:p>
        </p:txBody>
      </p:sp>
      <p:sp>
        <p:nvSpPr>
          <p:cNvPr id="7" name="Shape 3"/>
          <p:cNvSpPr/>
          <p:nvPr/>
        </p:nvSpPr>
        <p:spPr>
          <a:xfrm>
            <a:off x="604837" y="2348270"/>
            <a:ext cx="7934325" cy="4332208"/>
          </a:xfrm>
          <a:prstGeom prst="roundRect">
            <a:avLst>
              <a:gd name="adj" fmla="val 598"/>
            </a:avLst>
          </a:prstGeom>
          <a:noFill/>
          <a:ln w="7620">
            <a:solidFill>
              <a:srgbClr val="FFFFFF">
                <a:alpha val="24000"/>
              </a:srgbClr>
            </a:solidFill>
            <a:prstDash val="solid"/>
          </a:ln>
        </p:spPr>
        <p:txBody>
          <a:bodyPr/>
          <a:lstStyle/>
          <a:p>
            <a:endParaRPr lang="en-US"/>
          </a:p>
        </p:txBody>
      </p:sp>
      <p:sp>
        <p:nvSpPr>
          <p:cNvPr id="8" name="Shape 4"/>
          <p:cNvSpPr/>
          <p:nvPr/>
        </p:nvSpPr>
        <p:spPr>
          <a:xfrm>
            <a:off x="595669" y="2311480"/>
            <a:ext cx="7919085" cy="775573"/>
          </a:xfrm>
          <a:prstGeom prst="rect">
            <a:avLst/>
          </a:prstGeom>
          <a:solidFill>
            <a:srgbClr val="FFFFFF">
              <a:alpha val="4000"/>
            </a:srgbClr>
          </a:solidFill>
          <a:ln/>
        </p:spPr>
        <p:txBody>
          <a:bodyPr/>
          <a:lstStyle/>
          <a:p>
            <a:endParaRPr lang="en-US"/>
          </a:p>
        </p:txBody>
      </p:sp>
      <p:sp>
        <p:nvSpPr>
          <p:cNvPr id="9" name="Text 5"/>
          <p:cNvSpPr/>
          <p:nvPr/>
        </p:nvSpPr>
        <p:spPr>
          <a:xfrm>
            <a:off x="785217" y="2467094"/>
            <a:ext cx="3610213" cy="276582"/>
          </a:xfrm>
          <a:prstGeom prst="rect">
            <a:avLst/>
          </a:prstGeom>
          <a:noFill/>
          <a:ln/>
        </p:spPr>
        <p:txBody>
          <a:bodyPr wrap="non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Key Takeaways</a:t>
            </a:r>
            <a:endParaRPr lang="en-US" sz="1361" dirty="0"/>
          </a:p>
        </p:txBody>
      </p:sp>
      <p:sp>
        <p:nvSpPr>
          <p:cNvPr id="10" name="Text 6"/>
          <p:cNvSpPr/>
          <p:nvPr/>
        </p:nvSpPr>
        <p:spPr>
          <a:xfrm>
            <a:off x="4748570" y="2467094"/>
            <a:ext cx="3610213" cy="553164"/>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Benefits of E-Commerce Recommendation Systems</a:t>
            </a:r>
            <a:endParaRPr lang="en-US" sz="1361" dirty="0"/>
          </a:p>
        </p:txBody>
      </p:sp>
      <p:sp>
        <p:nvSpPr>
          <p:cNvPr id="11" name="Shape 7"/>
          <p:cNvSpPr/>
          <p:nvPr/>
        </p:nvSpPr>
        <p:spPr>
          <a:xfrm>
            <a:off x="525422" y="6784062"/>
            <a:ext cx="7919085" cy="67378"/>
          </a:xfrm>
          <a:prstGeom prst="rect">
            <a:avLst/>
          </a:prstGeom>
          <a:solidFill>
            <a:srgbClr val="000000">
              <a:alpha val="4000"/>
            </a:srgbClr>
          </a:solidFill>
          <a:ln/>
        </p:spPr>
        <p:txBody>
          <a:bodyPr/>
          <a:lstStyle/>
          <a:p>
            <a:endParaRPr lang="en-US"/>
          </a:p>
        </p:txBody>
      </p:sp>
      <p:sp>
        <p:nvSpPr>
          <p:cNvPr id="12" name="Text 8"/>
          <p:cNvSpPr/>
          <p:nvPr/>
        </p:nvSpPr>
        <p:spPr>
          <a:xfrm>
            <a:off x="785217" y="3242667"/>
            <a:ext cx="3610213" cy="3318986"/>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 Leverage content-based, collaborative filtering, hybrid, and multi-model approaches for personalized recommendations - Integrate the recommendation system with a Flask-based e-commerce website for a seamless user experience - Utilize machine learning techniques, such as neural networks, decision trees, clustering, and matrix factorization, to enhance recommendation accuracy - Focus on improving user personalization, engagement, and loyalty to drive business growth</a:t>
            </a:r>
            <a:endParaRPr lang="en-US" sz="1361" dirty="0"/>
          </a:p>
        </p:txBody>
      </p:sp>
      <p:sp>
        <p:nvSpPr>
          <p:cNvPr id="13" name="Text 9"/>
          <p:cNvSpPr/>
          <p:nvPr/>
        </p:nvSpPr>
        <p:spPr>
          <a:xfrm>
            <a:off x="4748570" y="3242667"/>
            <a:ext cx="3610213" cy="2489240"/>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 Enhance user experience and satisfaction by providing personalized product suggestions - Increase sales and revenue through improved product discovery and targeted recommendations - Foster customer loyalty and retention by delivering a seamless and tailored shopping experience - Gain valuable insights into user preferences and behavior to inform business decisions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38482" y="2071330"/>
            <a:ext cx="5009317" cy="4086820"/>
          </a:xfrm>
          <a:prstGeom prst="rect">
            <a:avLst/>
          </a:prstGeom>
        </p:spPr>
      </p:pic>
      <p:sp>
        <p:nvSpPr>
          <p:cNvPr id="6" name="Text 2"/>
          <p:cNvSpPr/>
          <p:nvPr/>
        </p:nvSpPr>
        <p:spPr>
          <a:xfrm>
            <a:off x="6154341" y="982742"/>
            <a:ext cx="7808119" cy="3292316"/>
          </a:xfrm>
          <a:prstGeom prst="rect">
            <a:avLst/>
          </a:prstGeom>
          <a:noFill/>
          <a:ln/>
        </p:spPr>
        <p:txBody>
          <a:bodyPr wrap="square" rtlCol="0" anchor="t"/>
          <a:lstStyle/>
          <a:p>
            <a:pPr marL="0" indent="0">
              <a:lnSpc>
                <a:spcPts val="6481"/>
              </a:lnSpc>
              <a:buNone/>
            </a:pPr>
            <a:r>
              <a:rPr lang="en-US" sz="4000" b="1" u="sng" dirty="0">
                <a:solidFill>
                  <a:srgbClr val="FBF3FA"/>
                </a:solidFill>
                <a:latin typeface="Fira Mono" pitchFamily="34" charset="0"/>
                <a:ea typeface="Fira Mono" pitchFamily="34" charset="-122"/>
                <a:cs typeface="Fira Mono" pitchFamily="34" charset="-120"/>
              </a:rPr>
              <a:t>Problem Statement</a:t>
            </a:r>
          </a:p>
          <a:p>
            <a:pPr marL="0" indent="0">
              <a:lnSpc>
                <a:spcPts val="6481"/>
              </a:lnSpc>
              <a:buNone/>
            </a:pPr>
            <a:endParaRPr lang="en-US" sz="2400" b="1" u="sng" dirty="0">
              <a:solidFill>
                <a:srgbClr val="FBF3FA"/>
              </a:solidFill>
              <a:latin typeface="Fira Mono" pitchFamily="34" charset="0"/>
              <a:ea typeface="Fira Mono" pitchFamily="34" charset="-122"/>
              <a:cs typeface="Fira Mono" pitchFamily="34" charset="-120"/>
            </a:endParaRPr>
          </a:p>
          <a:p>
            <a:pPr marL="0" indent="0">
              <a:lnSpc>
                <a:spcPts val="6481"/>
              </a:lnSpc>
              <a:buNone/>
            </a:pPr>
            <a:r>
              <a:rPr lang="en-US" sz="2400" dirty="0">
                <a:solidFill>
                  <a:srgbClr val="FBF3FA"/>
                </a:solidFill>
                <a:latin typeface="Fira Mono" pitchFamily="34" charset="0"/>
                <a:ea typeface="Fira Mono" pitchFamily="34" charset="-122"/>
                <a:cs typeface="Fira Mono" pitchFamily="34" charset="-120"/>
              </a:rPr>
              <a:t>Building an E-Commerce Recommendation System</a:t>
            </a:r>
          </a:p>
        </p:txBody>
      </p:sp>
      <p:sp>
        <p:nvSpPr>
          <p:cNvPr id="7" name="Text 3"/>
          <p:cNvSpPr/>
          <p:nvPr/>
        </p:nvSpPr>
        <p:spPr>
          <a:xfrm>
            <a:off x="6154341" y="4561284"/>
            <a:ext cx="7808119" cy="2136934"/>
          </a:xfrm>
          <a:prstGeom prst="rect">
            <a:avLst/>
          </a:prstGeom>
          <a:noFill/>
          <a:ln/>
        </p:spPr>
        <p:txBody>
          <a:bodyPr wrap="square" rtlCol="0" anchor="t"/>
          <a:lstStyle/>
          <a:p>
            <a:pPr marL="0" indent="0">
              <a:lnSpc>
                <a:spcPts val="2405"/>
              </a:lnSpc>
              <a:buNone/>
            </a:pPr>
            <a:r>
              <a:rPr lang="en-US" sz="1503" dirty="0">
                <a:solidFill>
                  <a:srgbClr val="E0D6DE"/>
                </a:solidFill>
                <a:latin typeface="Fira Sans" pitchFamily="34" charset="0"/>
                <a:ea typeface="Fira Sans" pitchFamily="34" charset="-122"/>
                <a:cs typeface="Fira Sans" pitchFamily="34" charset="-120"/>
              </a:rPr>
              <a:t> In today's digital landscape, e-commerce platforms are thriving, offering users a vast array of products to explore. However, with so many choices, it can be challenging for customers to find items that truly match their preferences. This is where recommendation systems come into play, enhancing the user experience by providing personalized product suggestions. In this comprehensive guide, we'll delve into the process of building an e-commerce recommendation system using Flask and machine learning techniques, including content-based, collaborative filtering, hybrid, and multi-model approaches.</a:t>
            </a:r>
            <a:endParaRPr lang="en-US" sz="1503" dirty="0"/>
          </a:p>
        </p:txBody>
      </p:sp>
      <p:sp>
        <p:nvSpPr>
          <p:cNvPr id="8" name="Shape 4"/>
          <p:cNvSpPr/>
          <p:nvPr/>
        </p:nvSpPr>
        <p:spPr>
          <a:xfrm>
            <a:off x="6154341" y="6927175"/>
            <a:ext cx="305276" cy="305276"/>
          </a:xfrm>
          <a:prstGeom prst="roundRect">
            <a:avLst>
              <a:gd name="adj" fmla="val 29950227"/>
            </a:avLst>
          </a:prstGeom>
          <a:noFill/>
          <a:ln w="7620">
            <a:solidFill>
              <a:srgbClr val="FFFFFF"/>
            </a:solidFill>
            <a:prstDash val="solid"/>
          </a:ln>
        </p:spPr>
        <p:txBody>
          <a:bodyPr/>
          <a:lstStyle/>
          <a:p>
            <a:endParaRPr lang="en-US"/>
          </a:p>
        </p:txBody>
      </p:sp>
      <p:sp>
        <p:nvSpPr>
          <p:cNvPr id="10" name="Text 5"/>
          <p:cNvSpPr/>
          <p:nvPr/>
        </p:nvSpPr>
        <p:spPr>
          <a:xfrm>
            <a:off x="6554986" y="6912888"/>
            <a:ext cx="4015383" cy="333970"/>
          </a:xfrm>
          <a:prstGeom prst="rect">
            <a:avLst/>
          </a:prstGeom>
          <a:noFill/>
          <a:ln/>
        </p:spPr>
        <p:txBody>
          <a:bodyPr wrap="none" rtlCol="0" anchor="t"/>
          <a:lstStyle/>
          <a:p>
            <a:pPr marL="0" indent="0" algn="l">
              <a:lnSpc>
                <a:spcPts val="2630"/>
              </a:lnSpc>
              <a:buNone/>
            </a:pPr>
            <a:endParaRPr lang="en-US" sz="187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pic>
        <p:nvPicPr>
          <p:cNvPr id="5" name="Image 1" descr="preencoded.png"/>
          <p:cNvPicPr>
            <a:picLocks noChangeAspect="1"/>
          </p:cNvPicPr>
          <p:nvPr/>
        </p:nvPicPr>
        <p:blipFill>
          <a:blip r:embed="rId4"/>
          <a:stretch>
            <a:fillRect/>
          </a:stretch>
        </p:blipFill>
        <p:spPr>
          <a:xfrm>
            <a:off x="6181011" y="215979"/>
            <a:ext cx="2268379" cy="1728311"/>
          </a:xfrm>
          <a:prstGeom prst="rect">
            <a:avLst/>
          </a:prstGeom>
        </p:spPr>
      </p:pic>
      <p:sp>
        <p:nvSpPr>
          <p:cNvPr id="6" name="Text 2"/>
          <p:cNvSpPr/>
          <p:nvPr/>
        </p:nvSpPr>
        <p:spPr>
          <a:xfrm>
            <a:off x="2594967" y="2758202"/>
            <a:ext cx="9330333" cy="540068"/>
          </a:xfrm>
          <a:prstGeom prst="rect">
            <a:avLst/>
          </a:prstGeom>
          <a:noFill/>
          <a:ln/>
        </p:spPr>
        <p:txBody>
          <a:bodyPr wrap="non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Understanding Recommendation Systems</a:t>
            </a:r>
            <a:endParaRPr lang="en-US" sz="3402" dirty="0"/>
          </a:p>
        </p:txBody>
      </p:sp>
      <p:sp>
        <p:nvSpPr>
          <p:cNvPr id="7" name="Shape 3"/>
          <p:cNvSpPr/>
          <p:nvPr/>
        </p:nvSpPr>
        <p:spPr>
          <a:xfrm>
            <a:off x="2594967" y="3751778"/>
            <a:ext cx="388739" cy="388739"/>
          </a:xfrm>
          <a:prstGeom prst="roundRect">
            <a:avLst>
              <a:gd name="adj" fmla="val 6669"/>
            </a:avLst>
          </a:prstGeom>
          <a:solidFill>
            <a:srgbClr val="2E2E2F"/>
          </a:solidFill>
          <a:ln/>
        </p:spPr>
        <p:txBody>
          <a:bodyPr/>
          <a:lstStyle/>
          <a:p>
            <a:endParaRPr lang="en-US"/>
          </a:p>
        </p:txBody>
      </p:sp>
      <p:sp>
        <p:nvSpPr>
          <p:cNvPr id="8" name="Text 4"/>
          <p:cNvSpPr/>
          <p:nvPr/>
        </p:nvSpPr>
        <p:spPr>
          <a:xfrm>
            <a:off x="2711529" y="3816548"/>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1</a:t>
            </a:r>
            <a:endParaRPr lang="en-US" sz="2041" dirty="0"/>
          </a:p>
        </p:txBody>
      </p:sp>
      <p:sp>
        <p:nvSpPr>
          <p:cNvPr id="9" name="Text 5"/>
          <p:cNvSpPr/>
          <p:nvPr/>
        </p:nvSpPr>
        <p:spPr>
          <a:xfrm>
            <a:off x="3156466" y="3751778"/>
            <a:ext cx="3628549"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Content-based Recommendation</a:t>
            </a:r>
            <a:endParaRPr lang="en-US" sz="1701" dirty="0"/>
          </a:p>
        </p:txBody>
      </p:sp>
      <p:sp>
        <p:nvSpPr>
          <p:cNvPr id="10" name="Text 6"/>
          <p:cNvSpPr/>
          <p:nvPr/>
        </p:nvSpPr>
        <p:spPr>
          <a:xfrm>
            <a:off x="3156466" y="4125278"/>
            <a:ext cx="4072295" cy="1382911"/>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Content-based recommendation systems analyze item attributes and user preferences to suggest similar products. They focus on matching user interests with item features to provide personalized recommendations.</a:t>
            </a:r>
            <a:endParaRPr lang="en-US" sz="1361" dirty="0"/>
          </a:p>
        </p:txBody>
      </p:sp>
      <p:sp>
        <p:nvSpPr>
          <p:cNvPr id="11" name="Shape 7"/>
          <p:cNvSpPr/>
          <p:nvPr/>
        </p:nvSpPr>
        <p:spPr>
          <a:xfrm>
            <a:off x="7401520" y="3751778"/>
            <a:ext cx="388739" cy="388739"/>
          </a:xfrm>
          <a:prstGeom prst="roundRect">
            <a:avLst>
              <a:gd name="adj" fmla="val 6669"/>
            </a:avLst>
          </a:prstGeom>
          <a:solidFill>
            <a:srgbClr val="2E2E2F"/>
          </a:solidFill>
          <a:ln/>
        </p:spPr>
        <p:txBody>
          <a:bodyPr/>
          <a:lstStyle/>
          <a:p>
            <a:endParaRPr lang="en-US"/>
          </a:p>
        </p:txBody>
      </p:sp>
      <p:sp>
        <p:nvSpPr>
          <p:cNvPr id="12" name="Text 8"/>
          <p:cNvSpPr/>
          <p:nvPr/>
        </p:nvSpPr>
        <p:spPr>
          <a:xfrm>
            <a:off x="7518083" y="3816548"/>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2</a:t>
            </a:r>
            <a:endParaRPr lang="en-US" sz="2041" dirty="0"/>
          </a:p>
        </p:txBody>
      </p:sp>
      <p:sp>
        <p:nvSpPr>
          <p:cNvPr id="13" name="Text 9"/>
          <p:cNvSpPr/>
          <p:nvPr/>
        </p:nvSpPr>
        <p:spPr>
          <a:xfrm>
            <a:off x="7963019" y="3751778"/>
            <a:ext cx="2980611"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Collaborative Filtering</a:t>
            </a:r>
            <a:endParaRPr lang="en-US" sz="1701" dirty="0"/>
          </a:p>
        </p:txBody>
      </p:sp>
      <p:sp>
        <p:nvSpPr>
          <p:cNvPr id="14" name="Text 10"/>
          <p:cNvSpPr/>
          <p:nvPr/>
        </p:nvSpPr>
        <p:spPr>
          <a:xfrm>
            <a:off x="7963019" y="4125278"/>
            <a:ext cx="4072295" cy="1106329"/>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Collaborative filtering recommendation systems leverage user behavior data, such as ratings and interactions, to make predictions and suggest items that users with similar preferences have enjoyed.</a:t>
            </a:r>
            <a:endParaRPr lang="en-US" sz="1361" dirty="0"/>
          </a:p>
        </p:txBody>
      </p:sp>
      <p:sp>
        <p:nvSpPr>
          <p:cNvPr id="15" name="Shape 11"/>
          <p:cNvSpPr/>
          <p:nvPr/>
        </p:nvSpPr>
        <p:spPr>
          <a:xfrm>
            <a:off x="2594967" y="5875258"/>
            <a:ext cx="388739" cy="388739"/>
          </a:xfrm>
          <a:prstGeom prst="roundRect">
            <a:avLst>
              <a:gd name="adj" fmla="val 6669"/>
            </a:avLst>
          </a:prstGeom>
          <a:solidFill>
            <a:srgbClr val="2E2E2F"/>
          </a:solidFill>
          <a:ln/>
        </p:spPr>
        <p:txBody>
          <a:bodyPr/>
          <a:lstStyle/>
          <a:p>
            <a:endParaRPr lang="en-US"/>
          </a:p>
        </p:txBody>
      </p:sp>
      <p:sp>
        <p:nvSpPr>
          <p:cNvPr id="16" name="Text 12"/>
          <p:cNvSpPr/>
          <p:nvPr/>
        </p:nvSpPr>
        <p:spPr>
          <a:xfrm>
            <a:off x="2711529" y="5940028"/>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3</a:t>
            </a:r>
            <a:endParaRPr lang="en-US" sz="2041" dirty="0"/>
          </a:p>
        </p:txBody>
      </p:sp>
      <p:sp>
        <p:nvSpPr>
          <p:cNvPr id="17" name="Text 13"/>
          <p:cNvSpPr/>
          <p:nvPr/>
        </p:nvSpPr>
        <p:spPr>
          <a:xfrm>
            <a:off x="3156466" y="5875258"/>
            <a:ext cx="2721412"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Hybrid Recommendation</a:t>
            </a:r>
            <a:endParaRPr lang="en-US" sz="1701" dirty="0"/>
          </a:p>
        </p:txBody>
      </p:sp>
      <p:sp>
        <p:nvSpPr>
          <p:cNvPr id="18" name="Text 14"/>
          <p:cNvSpPr/>
          <p:nvPr/>
        </p:nvSpPr>
        <p:spPr>
          <a:xfrm>
            <a:off x="3156466" y="6248757"/>
            <a:ext cx="4072295" cy="1382911"/>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Hybrid recommendation systems combine multiple approaches, such as content-based and collaborative filtering, to provide more accurate and diverse recommendations, catering to a wider range of user preferences.</a:t>
            </a:r>
            <a:endParaRPr lang="en-US" sz="1361" dirty="0"/>
          </a:p>
        </p:txBody>
      </p:sp>
      <p:sp>
        <p:nvSpPr>
          <p:cNvPr id="19" name="Shape 15"/>
          <p:cNvSpPr/>
          <p:nvPr/>
        </p:nvSpPr>
        <p:spPr>
          <a:xfrm>
            <a:off x="7401520" y="5875258"/>
            <a:ext cx="388739" cy="388739"/>
          </a:xfrm>
          <a:prstGeom prst="roundRect">
            <a:avLst>
              <a:gd name="adj" fmla="val 6669"/>
            </a:avLst>
          </a:prstGeom>
          <a:solidFill>
            <a:srgbClr val="2E2E2F"/>
          </a:solidFill>
          <a:ln/>
        </p:spPr>
        <p:txBody>
          <a:bodyPr/>
          <a:lstStyle/>
          <a:p>
            <a:endParaRPr lang="en-US"/>
          </a:p>
        </p:txBody>
      </p:sp>
      <p:sp>
        <p:nvSpPr>
          <p:cNvPr id="20" name="Text 16"/>
          <p:cNvSpPr/>
          <p:nvPr/>
        </p:nvSpPr>
        <p:spPr>
          <a:xfrm>
            <a:off x="7518083" y="5940028"/>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4</a:t>
            </a:r>
            <a:endParaRPr lang="en-US" sz="2041" dirty="0"/>
          </a:p>
        </p:txBody>
      </p:sp>
      <p:sp>
        <p:nvSpPr>
          <p:cNvPr id="21" name="Text 17"/>
          <p:cNvSpPr/>
          <p:nvPr/>
        </p:nvSpPr>
        <p:spPr>
          <a:xfrm>
            <a:off x="7963019" y="5875258"/>
            <a:ext cx="3369350"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Multi-model Recommendation</a:t>
            </a:r>
            <a:endParaRPr lang="en-US" sz="1701" dirty="0"/>
          </a:p>
        </p:txBody>
      </p:sp>
      <p:sp>
        <p:nvSpPr>
          <p:cNvPr id="22" name="Text 18"/>
          <p:cNvSpPr/>
          <p:nvPr/>
        </p:nvSpPr>
        <p:spPr>
          <a:xfrm>
            <a:off x="7963019" y="6248757"/>
            <a:ext cx="4072295" cy="1106329"/>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Multi-model recommendation systems integrate different machine learning models to offer personalized suggestions, addressing the unique needs and preferences of individual users.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a:p>
        </p:txBody>
      </p:sp>
      <p:sp>
        <p:nvSpPr>
          <p:cNvPr id="4" name="Text 2"/>
          <p:cNvSpPr/>
          <p:nvPr/>
        </p:nvSpPr>
        <p:spPr>
          <a:xfrm>
            <a:off x="864037" y="1220033"/>
            <a:ext cx="12591336" cy="771525"/>
          </a:xfrm>
          <a:prstGeom prst="rect">
            <a:avLst/>
          </a:prstGeom>
          <a:noFill/>
          <a:ln/>
        </p:spPr>
        <p:txBody>
          <a:bodyPr wrap="non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Building the Recommendation System</a:t>
            </a: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Data Collection and Preprocessing</a:t>
            </a: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We'll start by gathering and preparing the e-commerce dataset, including product attributes, user ratings, and interaction data. This step is crucial for ensuring the accuracy and effectiveness of our recommendation system.</a:t>
            </a: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Content-based Recommendation</a:t>
            </a: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We'll implement content-based recommendation algorithms to suggest products based on their features and user preferences. By analyzing item attributes and user behavior, we can provide personalized recommendations that cater to individual tastes.</a:t>
            </a: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Collaborative Filtering</a:t>
            </a: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We'll develop collaborative filtering models using techniques like matrix factorization and neighborhood-based methods to predict user-item interactions. This will allow us to leverage user behavior data to make accurate recommendations.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6098" y="2897505"/>
            <a:ext cx="5054203" cy="2434471"/>
          </a:xfrm>
          <a:prstGeom prst="rect">
            <a:avLst/>
          </a:prstGeom>
        </p:spPr>
      </p:pic>
      <p:sp>
        <p:nvSpPr>
          <p:cNvPr id="6" name="Text 2"/>
          <p:cNvSpPr/>
          <p:nvPr/>
        </p:nvSpPr>
        <p:spPr>
          <a:xfrm>
            <a:off x="6091238" y="810935"/>
            <a:ext cx="7934325" cy="1080135"/>
          </a:xfrm>
          <a:prstGeom prst="rect">
            <a:avLst/>
          </a:prstGeom>
          <a:noFill/>
          <a:ln/>
        </p:spPr>
        <p:txBody>
          <a:bodyPr wrap="square" rtlCol="0" anchor="t"/>
          <a:lstStyle/>
          <a:p>
            <a:pPr marL="0" indent="0">
              <a:lnSpc>
                <a:spcPts val="4253"/>
              </a:lnSpc>
              <a:buNone/>
            </a:pPr>
            <a:r>
              <a:rPr lang="en-US" sz="3402" dirty="0">
                <a:solidFill>
                  <a:srgbClr val="FBF3FA"/>
                </a:solidFill>
                <a:latin typeface="Fira Mono" pitchFamily="34" charset="0"/>
                <a:ea typeface="Fira Mono" pitchFamily="34" charset="-122"/>
                <a:cs typeface="Fira Mono" pitchFamily="34" charset="-120"/>
              </a:rPr>
              <a:t>Enhancing the Recommendation System</a:t>
            </a:r>
            <a:endParaRPr lang="en-US" sz="3402" dirty="0"/>
          </a:p>
        </p:txBody>
      </p:sp>
      <p:sp>
        <p:nvSpPr>
          <p:cNvPr id="7" name="Shape 3"/>
          <p:cNvSpPr/>
          <p:nvPr/>
        </p:nvSpPr>
        <p:spPr>
          <a:xfrm>
            <a:off x="6339007" y="2150269"/>
            <a:ext cx="22860" cy="5268397"/>
          </a:xfrm>
          <a:prstGeom prst="roundRect">
            <a:avLst>
              <a:gd name="adj" fmla="val 113400"/>
            </a:avLst>
          </a:prstGeom>
          <a:solidFill>
            <a:srgbClr val="474748"/>
          </a:solidFill>
          <a:ln/>
        </p:spPr>
        <p:txBody>
          <a:bodyPr/>
          <a:lstStyle/>
          <a:p>
            <a:endParaRPr lang="en-US"/>
          </a:p>
        </p:txBody>
      </p:sp>
      <p:sp>
        <p:nvSpPr>
          <p:cNvPr id="8" name="Shape 4"/>
          <p:cNvSpPr/>
          <p:nvPr/>
        </p:nvSpPr>
        <p:spPr>
          <a:xfrm>
            <a:off x="6521946" y="2527459"/>
            <a:ext cx="604837" cy="22860"/>
          </a:xfrm>
          <a:prstGeom prst="roundRect">
            <a:avLst>
              <a:gd name="adj" fmla="val 113400"/>
            </a:avLst>
          </a:prstGeom>
          <a:solidFill>
            <a:srgbClr val="474748"/>
          </a:solidFill>
          <a:ln/>
        </p:spPr>
        <p:txBody>
          <a:bodyPr/>
          <a:lstStyle/>
          <a:p>
            <a:endParaRPr lang="en-US"/>
          </a:p>
        </p:txBody>
      </p:sp>
      <p:sp>
        <p:nvSpPr>
          <p:cNvPr id="9" name="Shape 5"/>
          <p:cNvSpPr/>
          <p:nvPr/>
        </p:nvSpPr>
        <p:spPr>
          <a:xfrm>
            <a:off x="6156067" y="2344579"/>
            <a:ext cx="388739" cy="388739"/>
          </a:xfrm>
          <a:prstGeom prst="roundRect">
            <a:avLst>
              <a:gd name="adj" fmla="val 6669"/>
            </a:avLst>
          </a:prstGeom>
          <a:solidFill>
            <a:srgbClr val="2E2E2F"/>
          </a:solidFill>
          <a:ln/>
        </p:spPr>
        <p:txBody>
          <a:bodyPr/>
          <a:lstStyle/>
          <a:p>
            <a:endParaRPr lang="en-US"/>
          </a:p>
        </p:txBody>
      </p:sp>
      <p:sp>
        <p:nvSpPr>
          <p:cNvPr id="10" name="Text 6"/>
          <p:cNvSpPr/>
          <p:nvPr/>
        </p:nvSpPr>
        <p:spPr>
          <a:xfrm>
            <a:off x="6272629" y="2409349"/>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1</a:t>
            </a:r>
            <a:endParaRPr lang="en-US" sz="2041" dirty="0"/>
          </a:p>
        </p:txBody>
      </p:sp>
      <p:sp>
        <p:nvSpPr>
          <p:cNvPr id="11" name="Text 7"/>
          <p:cNvSpPr/>
          <p:nvPr/>
        </p:nvSpPr>
        <p:spPr>
          <a:xfrm>
            <a:off x="7300913" y="2323028"/>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Hybrid Models</a:t>
            </a:r>
            <a:endParaRPr lang="en-US" sz="1701" dirty="0"/>
          </a:p>
        </p:txBody>
      </p:sp>
      <p:sp>
        <p:nvSpPr>
          <p:cNvPr id="12" name="Text 8"/>
          <p:cNvSpPr/>
          <p:nvPr/>
        </p:nvSpPr>
        <p:spPr>
          <a:xfrm>
            <a:off x="7300913" y="2696527"/>
            <a:ext cx="6724650"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To further improve recommendation accuracy and coverage, we'll create hybrid models that combine content-based and collaborative filtering approaches. By leveraging the strengths of both methods, we can deliver more comprehensive and personalized suggestions.</a:t>
            </a:r>
            <a:endParaRPr lang="en-US" sz="1361" dirty="0"/>
          </a:p>
        </p:txBody>
      </p:sp>
      <p:sp>
        <p:nvSpPr>
          <p:cNvPr id="13" name="Shape 9"/>
          <p:cNvSpPr/>
          <p:nvPr/>
        </p:nvSpPr>
        <p:spPr>
          <a:xfrm>
            <a:off x="6521946" y="4525566"/>
            <a:ext cx="604837" cy="22860"/>
          </a:xfrm>
          <a:prstGeom prst="roundRect">
            <a:avLst>
              <a:gd name="adj" fmla="val 113400"/>
            </a:avLst>
          </a:prstGeom>
          <a:solidFill>
            <a:srgbClr val="474748"/>
          </a:solidFill>
          <a:ln/>
        </p:spPr>
        <p:txBody>
          <a:bodyPr/>
          <a:lstStyle/>
          <a:p>
            <a:endParaRPr lang="en-US"/>
          </a:p>
        </p:txBody>
      </p:sp>
      <p:sp>
        <p:nvSpPr>
          <p:cNvPr id="14" name="Shape 10"/>
          <p:cNvSpPr/>
          <p:nvPr/>
        </p:nvSpPr>
        <p:spPr>
          <a:xfrm>
            <a:off x="6156067" y="4342686"/>
            <a:ext cx="388739" cy="388739"/>
          </a:xfrm>
          <a:prstGeom prst="roundRect">
            <a:avLst>
              <a:gd name="adj" fmla="val 6669"/>
            </a:avLst>
          </a:prstGeom>
          <a:solidFill>
            <a:srgbClr val="2E2E2F"/>
          </a:solidFill>
          <a:ln/>
        </p:spPr>
        <p:txBody>
          <a:bodyPr/>
          <a:lstStyle/>
          <a:p>
            <a:endParaRPr lang="en-US"/>
          </a:p>
        </p:txBody>
      </p:sp>
      <p:sp>
        <p:nvSpPr>
          <p:cNvPr id="15" name="Text 11"/>
          <p:cNvSpPr/>
          <p:nvPr/>
        </p:nvSpPr>
        <p:spPr>
          <a:xfrm>
            <a:off x="6272629" y="4407456"/>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2</a:t>
            </a:r>
            <a:endParaRPr lang="en-US" sz="2041" dirty="0"/>
          </a:p>
        </p:txBody>
      </p:sp>
      <p:sp>
        <p:nvSpPr>
          <p:cNvPr id="16" name="Text 12"/>
          <p:cNvSpPr/>
          <p:nvPr/>
        </p:nvSpPr>
        <p:spPr>
          <a:xfrm>
            <a:off x="7300913" y="4321135"/>
            <a:ext cx="349889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Multi-model Recommendations</a:t>
            </a:r>
            <a:endParaRPr lang="en-US" sz="1701" dirty="0"/>
          </a:p>
        </p:txBody>
      </p:sp>
      <p:sp>
        <p:nvSpPr>
          <p:cNvPr id="17" name="Text 13"/>
          <p:cNvSpPr/>
          <p:nvPr/>
        </p:nvSpPr>
        <p:spPr>
          <a:xfrm>
            <a:off x="7300913" y="4694634"/>
            <a:ext cx="6724650"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In addition, we'll explore multi-model recommendation strategies, integrating multiple machine learning models to provide diverse recommendations that cater to the unique preferences of each user.</a:t>
            </a:r>
            <a:endParaRPr lang="en-US" sz="1361" dirty="0"/>
          </a:p>
        </p:txBody>
      </p:sp>
      <p:sp>
        <p:nvSpPr>
          <p:cNvPr id="18" name="Shape 14"/>
          <p:cNvSpPr/>
          <p:nvPr/>
        </p:nvSpPr>
        <p:spPr>
          <a:xfrm>
            <a:off x="6521946" y="6247090"/>
            <a:ext cx="604837" cy="22860"/>
          </a:xfrm>
          <a:prstGeom prst="roundRect">
            <a:avLst>
              <a:gd name="adj" fmla="val 113400"/>
            </a:avLst>
          </a:prstGeom>
          <a:solidFill>
            <a:srgbClr val="474748"/>
          </a:solidFill>
          <a:ln/>
        </p:spPr>
        <p:txBody>
          <a:bodyPr/>
          <a:lstStyle/>
          <a:p>
            <a:endParaRPr lang="en-US"/>
          </a:p>
        </p:txBody>
      </p:sp>
      <p:sp>
        <p:nvSpPr>
          <p:cNvPr id="19" name="Shape 15"/>
          <p:cNvSpPr/>
          <p:nvPr/>
        </p:nvSpPr>
        <p:spPr>
          <a:xfrm>
            <a:off x="6156067" y="6064210"/>
            <a:ext cx="388739" cy="388739"/>
          </a:xfrm>
          <a:prstGeom prst="roundRect">
            <a:avLst>
              <a:gd name="adj" fmla="val 6669"/>
            </a:avLst>
          </a:prstGeom>
          <a:solidFill>
            <a:srgbClr val="2E2E2F"/>
          </a:solidFill>
          <a:ln/>
        </p:spPr>
        <p:txBody>
          <a:bodyPr/>
          <a:lstStyle/>
          <a:p>
            <a:endParaRPr lang="en-US"/>
          </a:p>
        </p:txBody>
      </p:sp>
      <p:sp>
        <p:nvSpPr>
          <p:cNvPr id="20" name="Text 16"/>
          <p:cNvSpPr/>
          <p:nvPr/>
        </p:nvSpPr>
        <p:spPr>
          <a:xfrm>
            <a:off x="6272629" y="6128980"/>
            <a:ext cx="155615"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Fira Mono" pitchFamily="34" charset="0"/>
                <a:ea typeface="Fira Mono" pitchFamily="34" charset="-122"/>
                <a:cs typeface="Fira Mono" pitchFamily="34" charset="-120"/>
              </a:rPr>
              <a:t>3</a:t>
            </a:r>
            <a:endParaRPr lang="en-US" sz="2041" dirty="0"/>
          </a:p>
        </p:txBody>
      </p:sp>
      <p:sp>
        <p:nvSpPr>
          <p:cNvPr id="21" name="Text 17"/>
          <p:cNvSpPr/>
          <p:nvPr/>
        </p:nvSpPr>
        <p:spPr>
          <a:xfrm>
            <a:off x="7300913" y="6042660"/>
            <a:ext cx="349889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Fira Mono" pitchFamily="34" charset="0"/>
                <a:ea typeface="Fira Mono" pitchFamily="34" charset="-122"/>
                <a:cs typeface="Fira Mono" pitchFamily="34" charset="-120"/>
              </a:rPr>
              <a:t>Evaluation and Optimization</a:t>
            </a:r>
            <a:endParaRPr lang="en-US" sz="1701" dirty="0"/>
          </a:p>
        </p:txBody>
      </p:sp>
      <p:sp>
        <p:nvSpPr>
          <p:cNvPr id="22" name="Text 18"/>
          <p:cNvSpPr/>
          <p:nvPr/>
        </p:nvSpPr>
        <p:spPr>
          <a:xfrm>
            <a:off x="7300913" y="6416159"/>
            <a:ext cx="6724650"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Fira Sans" pitchFamily="34" charset="0"/>
                <a:ea typeface="Fira Sans" pitchFamily="34" charset="-122"/>
                <a:cs typeface="Fira Sans" pitchFamily="34" charset="-120"/>
              </a:rPr>
              <a:t>Throughout the development process, we'll continuously evaluate the performance of our recommendation system and make necessary adjustments to optimize its accuracy, diversity, and user satisfaction.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r>
              <a:rPr lang="en-US" sz="4800" dirty="0">
                <a:solidFill>
                  <a:schemeClr val="bg1"/>
                </a:solidFill>
              </a:rPr>
              <a:t>DATASET </a:t>
            </a:r>
          </a:p>
        </p:txBody>
      </p:sp>
      <p:sp>
        <p:nvSpPr>
          <p:cNvPr id="4" name="Text 2"/>
          <p:cNvSpPr/>
          <p:nvPr/>
        </p:nvSpPr>
        <p:spPr>
          <a:xfrm>
            <a:off x="864037" y="1220033"/>
            <a:ext cx="12591336" cy="771525"/>
          </a:xfrm>
          <a:prstGeom prst="rect">
            <a:avLst/>
          </a:prstGeom>
          <a:noFill/>
          <a:ln/>
        </p:spPr>
        <p:txBody>
          <a:bodyPr wrap="none" rtlCol="0" anchor="t"/>
          <a:lstStyle/>
          <a:p>
            <a:pPr marL="0" indent="0">
              <a:lnSpc>
                <a:spcPts val="6075"/>
              </a:lnSpc>
              <a:buNone/>
            </a:pP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endParaRPr lang="en-US" sz="1944" dirty="0"/>
          </a:p>
        </p:txBody>
      </p:sp>
      <p:pic>
        <p:nvPicPr>
          <p:cNvPr id="11" name="Picture 10">
            <a:extLst>
              <a:ext uri="{FF2B5EF4-FFF2-40B4-BE49-F238E27FC236}">
                <a16:creationId xmlns:a16="http://schemas.microsoft.com/office/drawing/2014/main" id="{E9D6D845-C87D-FEF6-93E4-14ACE0F608CA}"/>
              </a:ext>
            </a:extLst>
          </p:cNvPr>
          <p:cNvPicPr>
            <a:picLocks noChangeAspect="1"/>
          </p:cNvPicPr>
          <p:nvPr/>
        </p:nvPicPr>
        <p:blipFill>
          <a:blip r:embed="rId3"/>
          <a:stretch>
            <a:fillRect/>
          </a:stretch>
        </p:blipFill>
        <p:spPr>
          <a:xfrm>
            <a:off x="-1" y="929168"/>
            <a:ext cx="14630399" cy="7300432"/>
          </a:xfrm>
          <a:prstGeom prst="rect">
            <a:avLst/>
          </a:prstGeom>
        </p:spPr>
      </p:pic>
    </p:spTree>
    <p:extLst>
      <p:ext uri="{BB962C8B-B14F-4D97-AF65-F5344CB8AC3E}">
        <p14:creationId xmlns:p14="http://schemas.microsoft.com/office/powerpoint/2010/main" val="117610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r>
              <a:rPr lang="en-US" sz="4400" dirty="0">
                <a:solidFill>
                  <a:schemeClr val="bg1"/>
                </a:solidFill>
              </a:rPr>
              <a:t>DATASET</a:t>
            </a:r>
          </a:p>
        </p:txBody>
      </p:sp>
      <p:sp>
        <p:nvSpPr>
          <p:cNvPr id="4" name="Text 2"/>
          <p:cNvSpPr/>
          <p:nvPr/>
        </p:nvSpPr>
        <p:spPr>
          <a:xfrm>
            <a:off x="864037" y="1220033"/>
            <a:ext cx="12591336" cy="771525"/>
          </a:xfrm>
          <a:prstGeom prst="rect">
            <a:avLst/>
          </a:prstGeom>
          <a:noFill/>
          <a:ln/>
        </p:spPr>
        <p:txBody>
          <a:bodyPr wrap="none" rtlCol="0" anchor="t"/>
          <a:lstStyle/>
          <a:p>
            <a:pPr marL="0" indent="0">
              <a:lnSpc>
                <a:spcPts val="6075"/>
              </a:lnSpc>
              <a:buNone/>
            </a:pP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endParaRPr lang="en-US" sz="1944" dirty="0"/>
          </a:p>
        </p:txBody>
      </p:sp>
      <p:pic>
        <p:nvPicPr>
          <p:cNvPr id="12" name="Picture 11">
            <a:extLst>
              <a:ext uri="{FF2B5EF4-FFF2-40B4-BE49-F238E27FC236}">
                <a16:creationId xmlns:a16="http://schemas.microsoft.com/office/drawing/2014/main" id="{575AFF9D-88BC-3637-DF6F-91C717B1CC93}"/>
              </a:ext>
            </a:extLst>
          </p:cNvPr>
          <p:cNvPicPr>
            <a:picLocks noChangeAspect="1"/>
          </p:cNvPicPr>
          <p:nvPr/>
        </p:nvPicPr>
        <p:blipFill>
          <a:blip r:embed="rId3"/>
          <a:stretch>
            <a:fillRect/>
          </a:stretch>
        </p:blipFill>
        <p:spPr>
          <a:xfrm>
            <a:off x="0" y="1007706"/>
            <a:ext cx="14499771" cy="7091265"/>
          </a:xfrm>
          <a:prstGeom prst="rect">
            <a:avLst/>
          </a:prstGeom>
        </p:spPr>
      </p:pic>
    </p:spTree>
    <p:extLst>
      <p:ext uri="{BB962C8B-B14F-4D97-AF65-F5344CB8AC3E}">
        <p14:creationId xmlns:p14="http://schemas.microsoft.com/office/powerpoint/2010/main" val="214153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r>
              <a:rPr lang="en-US" sz="4400" dirty="0">
                <a:solidFill>
                  <a:schemeClr val="bg1"/>
                </a:solidFill>
              </a:rPr>
              <a:t>DATASET</a:t>
            </a:r>
          </a:p>
        </p:txBody>
      </p:sp>
      <p:sp>
        <p:nvSpPr>
          <p:cNvPr id="4" name="Text 2"/>
          <p:cNvSpPr/>
          <p:nvPr/>
        </p:nvSpPr>
        <p:spPr>
          <a:xfrm>
            <a:off x="864037" y="1220033"/>
            <a:ext cx="12591336" cy="771525"/>
          </a:xfrm>
          <a:prstGeom prst="rect">
            <a:avLst/>
          </a:prstGeom>
          <a:noFill/>
          <a:ln/>
        </p:spPr>
        <p:txBody>
          <a:bodyPr wrap="none" rtlCol="0" anchor="t"/>
          <a:lstStyle/>
          <a:p>
            <a:pPr marL="0" indent="0">
              <a:lnSpc>
                <a:spcPts val="6075"/>
              </a:lnSpc>
              <a:buNone/>
            </a:pP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endParaRPr lang="en-US" sz="1944" dirty="0"/>
          </a:p>
        </p:txBody>
      </p:sp>
      <p:pic>
        <p:nvPicPr>
          <p:cNvPr id="11" name="Picture 10">
            <a:extLst>
              <a:ext uri="{FF2B5EF4-FFF2-40B4-BE49-F238E27FC236}">
                <a16:creationId xmlns:a16="http://schemas.microsoft.com/office/drawing/2014/main" id="{1F764AC5-75DF-A132-9D54-37F72591D753}"/>
              </a:ext>
            </a:extLst>
          </p:cNvPr>
          <p:cNvPicPr>
            <a:picLocks noChangeAspect="1"/>
          </p:cNvPicPr>
          <p:nvPr/>
        </p:nvPicPr>
        <p:blipFill>
          <a:blip r:embed="rId3"/>
          <a:stretch>
            <a:fillRect/>
          </a:stretch>
        </p:blipFill>
        <p:spPr>
          <a:xfrm>
            <a:off x="0" y="1220033"/>
            <a:ext cx="14630400" cy="7009567"/>
          </a:xfrm>
          <a:prstGeom prst="rect">
            <a:avLst/>
          </a:prstGeom>
        </p:spPr>
      </p:pic>
    </p:spTree>
    <p:extLst>
      <p:ext uri="{BB962C8B-B14F-4D97-AF65-F5344CB8AC3E}">
        <p14:creationId xmlns:p14="http://schemas.microsoft.com/office/powerpoint/2010/main" val="14188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txBody>
          <a:bodyPr/>
          <a:lstStyle/>
          <a:p>
            <a:endParaRPr lang="en-US"/>
          </a:p>
        </p:txBody>
      </p:sp>
      <p:sp>
        <p:nvSpPr>
          <p:cNvPr id="3" name="Shape 1"/>
          <p:cNvSpPr/>
          <p:nvPr/>
        </p:nvSpPr>
        <p:spPr>
          <a:xfrm>
            <a:off x="0" y="0"/>
            <a:ext cx="14630400" cy="8229600"/>
          </a:xfrm>
          <a:prstGeom prst="rect">
            <a:avLst/>
          </a:prstGeom>
          <a:solidFill>
            <a:srgbClr val="0F0F1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659499"/>
            <a:ext cx="5054322" cy="2910483"/>
          </a:xfrm>
          <a:prstGeom prst="rect">
            <a:avLst/>
          </a:prstGeom>
        </p:spPr>
      </p:pic>
      <p:sp>
        <p:nvSpPr>
          <p:cNvPr id="6" name="Text 2"/>
          <p:cNvSpPr/>
          <p:nvPr/>
        </p:nvSpPr>
        <p:spPr>
          <a:xfrm>
            <a:off x="6091238" y="810936"/>
            <a:ext cx="7934325" cy="1166573"/>
          </a:xfrm>
          <a:prstGeom prst="rect">
            <a:avLst/>
          </a:prstGeom>
          <a:noFill/>
          <a:ln/>
        </p:spPr>
        <p:txBody>
          <a:bodyPr wrap="square" rtlCol="0" anchor="t"/>
          <a:lstStyle/>
          <a:p>
            <a:pPr marL="0" indent="0">
              <a:lnSpc>
                <a:spcPts val="4253"/>
              </a:lnSpc>
              <a:buNone/>
            </a:pPr>
            <a:r>
              <a:rPr lang="en-US" sz="3200" dirty="0">
                <a:solidFill>
                  <a:srgbClr val="FBF3FA"/>
                </a:solidFill>
                <a:latin typeface="Fira Mono" pitchFamily="34" charset="0"/>
                <a:ea typeface="Fira Mono" pitchFamily="34" charset="-122"/>
                <a:cs typeface="Fira Mono" pitchFamily="34" charset="-120"/>
              </a:rPr>
              <a:t>Integrating the Recommendation System with Flask</a:t>
            </a:r>
            <a:endParaRPr lang="en-US" sz="3200" dirty="0"/>
          </a:p>
        </p:txBody>
      </p:sp>
      <p:sp>
        <p:nvSpPr>
          <p:cNvPr id="7" name="Shape 3"/>
          <p:cNvSpPr/>
          <p:nvPr/>
        </p:nvSpPr>
        <p:spPr>
          <a:xfrm>
            <a:off x="6091238" y="2132828"/>
            <a:ext cx="7934325" cy="1825346"/>
          </a:xfrm>
          <a:prstGeom prst="roundRect">
            <a:avLst>
              <a:gd name="adj" fmla="val 1674"/>
            </a:avLst>
          </a:prstGeom>
          <a:solidFill>
            <a:srgbClr val="2E2E2F"/>
          </a:solidFill>
          <a:ln/>
        </p:spPr>
        <p:txBody>
          <a:bodyPr/>
          <a:lstStyle/>
          <a:p>
            <a:endParaRPr lang="en-US"/>
          </a:p>
        </p:txBody>
      </p:sp>
      <p:sp>
        <p:nvSpPr>
          <p:cNvPr id="8" name="Text 4"/>
          <p:cNvSpPr/>
          <p:nvPr/>
        </p:nvSpPr>
        <p:spPr>
          <a:xfrm>
            <a:off x="6263997" y="2323028"/>
            <a:ext cx="2721412" cy="269915"/>
          </a:xfrm>
          <a:prstGeom prst="rect">
            <a:avLst/>
          </a:prstGeom>
          <a:noFill/>
          <a:ln/>
        </p:spPr>
        <p:txBody>
          <a:bodyPr wrap="none" rtlCol="0" anchor="t"/>
          <a:lstStyle/>
          <a:p>
            <a:pPr marL="0" indent="0">
              <a:lnSpc>
                <a:spcPts val="2126"/>
              </a:lnSpc>
              <a:buNone/>
            </a:pPr>
            <a:r>
              <a:rPr lang="en-US" sz="1600" dirty="0">
                <a:solidFill>
                  <a:srgbClr val="E0D6DE"/>
                </a:solidFill>
                <a:latin typeface="Fira Mono" pitchFamily="34" charset="0"/>
                <a:ea typeface="Fira Mono" pitchFamily="34" charset="-122"/>
                <a:cs typeface="Fira Mono" pitchFamily="34" charset="-120"/>
              </a:rPr>
              <a:t>Flask Web Application</a:t>
            </a:r>
            <a:endParaRPr lang="en-US" sz="1600" dirty="0"/>
          </a:p>
        </p:txBody>
      </p:sp>
      <p:sp>
        <p:nvSpPr>
          <p:cNvPr id="9" name="Text 5"/>
          <p:cNvSpPr/>
          <p:nvPr/>
        </p:nvSpPr>
        <p:spPr>
          <a:xfrm>
            <a:off x="6263997" y="2696527"/>
            <a:ext cx="7588806" cy="829747"/>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We'll create a Flask-based web application to provide a user-friendly interface for our e-commerce recommendation system. The application will include features such as user registration, product browsing, search functionality, and personalized recommendation display.</a:t>
            </a:r>
            <a:endParaRPr lang="en-US" sz="1361" dirty="0"/>
          </a:p>
        </p:txBody>
      </p:sp>
      <p:sp>
        <p:nvSpPr>
          <p:cNvPr id="10" name="Shape 6"/>
          <p:cNvSpPr/>
          <p:nvPr/>
        </p:nvSpPr>
        <p:spPr>
          <a:xfrm>
            <a:off x="6091237" y="4063618"/>
            <a:ext cx="7934325" cy="1548765"/>
          </a:xfrm>
          <a:prstGeom prst="roundRect">
            <a:avLst>
              <a:gd name="adj" fmla="val 1674"/>
            </a:avLst>
          </a:prstGeom>
          <a:solidFill>
            <a:srgbClr val="2E2E2F"/>
          </a:solidFill>
          <a:ln/>
        </p:spPr>
        <p:txBody>
          <a:bodyPr/>
          <a:lstStyle/>
          <a:p>
            <a:endParaRPr lang="en-US" dirty="0"/>
          </a:p>
        </p:txBody>
      </p:sp>
      <p:sp>
        <p:nvSpPr>
          <p:cNvPr id="11" name="Text 7"/>
          <p:cNvSpPr/>
          <p:nvPr/>
        </p:nvSpPr>
        <p:spPr>
          <a:xfrm>
            <a:off x="6263997" y="4044553"/>
            <a:ext cx="5442704"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User Authentication and Session Management</a:t>
            </a:r>
            <a:endParaRPr lang="en-US" sz="1701" dirty="0"/>
          </a:p>
        </p:txBody>
      </p:sp>
      <p:sp>
        <p:nvSpPr>
          <p:cNvPr id="12" name="Text 8"/>
          <p:cNvSpPr/>
          <p:nvPr/>
        </p:nvSpPr>
        <p:spPr>
          <a:xfrm>
            <a:off x="6263997" y="4418052"/>
            <a:ext cx="7588806" cy="829747"/>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To ensure a secure and seamless browsing experience, we'll implement user authentication and session management within the Flask application. This will allow us to personalize the recommendations based on each user's preferences and interactions.</a:t>
            </a:r>
            <a:endParaRPr lang="en-US" sz="1361" dirty="0"/>
          </a:p>
        </p:txBody>
      </p:sp>
      <p:sp>
        <p:nvSpPr>
          <p:cNvPr id="13" name="Shape 9"/>
          <p:cNvSpPr/>
          <p:nvPr/>
        </p:nvSpPr>
        <p:spPr>
          <a:xfrm>
            <a:off x="6091237" y="5707678"/>
            <a:ext cx="7934325" cy="1825347"/>
          </a:xfrm>
          <a:prstGeom prst="roundRect">
            <a:avLst>
              <a:gd name="adj" fmla="val 1420"/>
            </a:avLst>
          </a:prstGeom>
          <a:solidFill>
            <a:srgbClr val="2E2E2F"/>
          </a:solidFill>
          <a:ln/>
        </p:spPr>
        <p:txBody>
          <a:bodyPr/>
          <a:lstStyle/>
          <a:p>
            <a:endParaRPr lang="en-US"/>
          </a:p>
        </p:txBody>
      </p:sp>
      <p:sp>
        <p:nvSpPr>
          <p:cNvPr id="14" name="Text 10"/>
          <p:cNvSpPr/>
          <p:nvPr/>
        </p:nvSpPr>
        <p:spPr>
          <a:xfrm>
            <a:off x="6263997" y="5766078"/>
            <a:ext cx="3887629" cy="269915"/>
          </a:xfrm>
          <a:prstGeom prst="rect">
            <a:avLst/>
          </a:prstGeom>
          <a:noFill/>
          <a:ln/>
        </p:spPr>
        <p:txBody>
          <a:bodyPr wrap="none" rtlCol="0" anchor="t"/>
          <a:lstStyle/>
          <a:p>
            <a:pPr marL="0" indent="0">
              <a:lnSpc>
                <a:spcPts val="2126"/>
              </a:lnSpc>
              <a:buNone/>
            </a:pPr>
            <a:r>
              <a:rPr lang="en-US" sz="1701" dirty="0">
                <a:solidFill>
                  <a:srgbClr val="E0D6DE"/>
                </a:solidFill>
                <a:latin typeface="Fira Mono" pitchFamily="34" charset="0"/>
                <a:ea typeface="Fira Mono" pitchFamily="34" charset="-122"/>
                <a:cs typeface="Fira Mono" pitchFamily="34" charset="-120"/>
              </a:rPr>
              <a:t>Dynamic Recommendation Display</a:t>
            </a:r>
            <a:endParaRPr lang="en-US" sz="1701" dirty="0"/>
          </a:p>
        </p:txBody>
      </p:sp>
      <p:sp>
        <p:nvSpPr>
          <p:cNvPr id="15" name="Text 11"/>
          <p:cNvSpPr/>
          <p:nvPr/>
        </p:nvSpPr>
        <p:spPr>
          <a:xfrm>
            <a:off x="6263997" y="6139577"/>
            <a:ext cx="7588806" cy="1106329"/>
          </a:xfrm>
          <a:prstGeom prst="rect">
            <a:avLst/>
          </a:prstGeom>
          <a:noFill/>
          <a:ln/>
        </p:spPr>
        <p:txBody>
          <a:bodyPr wrap="square" rtlCol="0" anchor="t"/>
          <a:lstStyle/>
          <a:p>
            <a:pPr marL="0" indent="0">
              <a:lnSpc>
                <a:spcPts val="2177"/>
              </a:lnSpc>
              <a:buNone/>
            </a:pPr>
            <a:r>
              <a:rPr lang="en-US" sz="1361" dirty="0">
                <a:solidFill>
                  <a:srgbClr val="E0D6DE"/>
                </a:solidFill>
                <a:latin typeface="Fira Sans" pitchFamily="34" charset="0"/>
                <a:ea typeface="Fira Sans" pitchFamily="34" charset="-122"/>
                <a:cs typeface="Fira Sans" pitchFamily="34" charset="-120"/>
              </a:rPr>
              <a:t>The e-commerce website will feature product cards displaying essential information, including images, descriptions, prices, and ratings. Users will have the option to interact with the recommendation system by providing feedback, such as ratings and likes, to improve future suggestions.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807</TotalTime>
  <Words>962</Words>
  <Application>Microsoft Macintosh PowerPoint</Application>
  <PresentationFormat>Custom</PresentationFormat>
  <Paragraphs>84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Fira Mono</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GUPTA (RA2211003010534)</cp:lastModifiedBy>
  <cp:revision>8</cp:revision>
  <dcterms:created xsi:type="dcterms:W3CDTF">2024-08-14T04:38:43Z</dcterms:created>
  <dcterms:modified xsi:type="dcterms:W3CDTF">2024-11-04T05:10:22Z</dcterms:modified>
</cp:coreProperties>
</file>